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26"/>
  </p:notesMasterIdLst>
  <p:sldIdLst>
    <p:sldId id="1224" r:id="rId7"/>
    <p:sldId id="1225" r:id="rId8"/>
    <p:sldId id="1239" r:id="rId9"/>
    <p:sldId id="1228" r:id="rId10"/>
    <p:sldId id="1226" r:id="rId11"/>
    <p:sldId id="1253" r:id="rId12"/>
    <p:sldId id="1227" r:id="rId13"/>
    <p:sldId id="1229" r:id="rId14"/>
    <p:sldId id="1230" r:id="rId15"/>
    <p:sldId id="1232" r:id="rId16"/>
    <p:sldId id="1233" r:id="rId17"/>
    <p:sldId id="1236" r:id="rId18"/>
    <p:sldId id="1237" r:id="rId19"/>
    <p:sldId id="1240" r:id="rId20"/>
    <p:sldId id="1247" r:id="rId21"/>
    <p:sldId id="1248" r:id="rId22"/>
    <p:sldId id="1249" r:id="rId23"/>
    <p:sldId id="1250" r:id="rId24"/>
    <p:sldId id="1206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25"/>
            <p14:sldId id="1239"/>
            <p14:sldId id="1228"/>
            <p14:sldId id="1226"/>
            <p14:sldId id="1253"/>
            <p14:sldId id="1227"/>
            <p14:sldId id="1229"/>
            <p14:sldId id="1230"/>
            <p14:sldId id="1232"/>
            <p14:sldId id="1233"/>
            <p14:sldId id="1236"/>
            <p14:sldId id="1237"/>
            <p14:sldId id="1240"/>
            <p14:sldId id="1247"/>
            <p14:sldId id="1248"/>
            <p14:sldId id="1249"/>
            <p14:sldId id="1250"/>
            <p14:sldId id="12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585"/>
    <a:srgbClr val="F26D26"/>
    <a:srgbClr val="BA124A"/>
    <a:srgbClr val="E93BDD"/>
    <a:srgbClr val="F49EEE"/>
    <a:srgbClr val="42D109"/>
    <a:srgbClr val="159B3B"/>
    <a:srgbClr val="0F45B1"/>
    <a:srgbClr val="E3602B"/>
    <a:srgbClr val="F4A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46" y="-259"/>
      </p:cViewPr>
      <p:guideLst>
        <p:guide orient="horz" pos="1979"/>
        <p:guide orient="horz" pos="1729"/>
        <p:guide orient="horz" pos="1298"/>
        <p:guide pos="68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31/03/2021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=""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r>
              <a:rPr lang="uk-UA"/>
              <a:t/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r>
              <a:rPr lang="uk-UA"/>
              <a:t/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r>
              <a:rPr lang="uk-UA"/>
              <a:t/>
            </a:r>
            <a:br>
              <a:rPr lang="uk-UA"/>
            </a:br>
            <a:r>
              <a:rPr lang="en-US"/>
              <a:t>BE CAPITA</a:t>
            </a:r>
            <a:r>
              <a:rPr lang="uk-UA"/>
              <a:t/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6BFCD7C-0C79-467A-9369-0675D4B54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48090" y="4840526"/>
            <a:ext cx="2255520" cy="501015"/>
          </a:xfrm>
        </p:spPr>
        <p:txBody>
          <a:bodyPr/>
          <a:lstStyle/>
          <a:p>
            <a:r>
              <a:rPr lang="en-US" sz="2800" dirty="0" smtClean="0"/>
              <a:t>Kyrylo Abramov</a:t>
            </a:r>
            <a:endParaRPr lang="uk-UA" sz="2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73" y="0"/>
            <a:ext cx="7233948" cy="66830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8000" dirty="0" smtClean="0"/>
              <a:t>JAVASCRIPT</a:t>
            </a:r>
            <a:br>
              <a:rPr lang="en-US" sz="8000" dirty="0" smtClean="0"/>
            </a:br>
            <a:r>
              <a:rPr lang="en-US" sz="8000" dirty="0" smtClean="0"/>
              <a:t>UNIT TESTING</a:t>
            </a:r>
            <a:br>
              <a:rPr lang="en-US" sz="8000" dirty="0" smtClean="0"/>
            </a:br>
            <a:r>
              <a:rPr lang="en-US" sz="8000" dirty="0" smtClean="0"/>
              <a:t>JEST, MOCHA</a:t>
            </a:r>
            <a:br>
              <a:rPr lang="en-US" sz="8000" dirty="0" smtClean="0"/>
            </a:br>
            <a:r>
              <a:rPr lang="en-US" sz="8000" dirty="0" smtClean="0"/>
              <a:t>TDD, BDD</a:t>
            </a:r>
            <a:br>
              <a:rPr lang="en-US" sz="8000" dirty="0" smtClean="0"/>
            </a:b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sz="4000" dirty="0" smtClean="0"/>
              <a:t>JEST</a:t>
            </a:r>
            <a:endParaRPr lang="uk-UA" sz="4000" dirty="0"/>
          </a:p>
        </p:txBody>
      </p:sp>
      <p:sp>
        <p:nvSpPr>
          <p:cNvPr id="2" name="Місце для тексту 1"/>
          <p:cNvSpPr>
            <a:spLocks noGrp="1"/>
          </p:cNvSpPr>
          <p:nvPr>
            <p:ph type="body" sz="quarter" idx="12"/>
          </p:nvPr>
        </p:nvSpPr>
        <p:spPr>
          <a:xfrm>
            <a:off x="632460" y="1016726"/>
            <a:ext cx="10878820" cy="4103914"/>
          </a:xfrm>
        </p:spPr>
        <p:txBody>
          <a:bodyPr/>
          <a:lstStyle/>
          <a:p>
            <a:r>
              <a:rPr lang="en-US" sz="4000" b="1" dirty="0" smtClean="0"/>
              <a:t>Jest</a:t>
            </a:r>
            <a:r>
              <a:rPr lang="en-US" sz="4000" b="1" dirty="0"/>
              <a:t> </a:t>
            </a:r>
            <a:r>
              <a:rPr lang="en-US" sz="2800" dirty="0"/>
              <a:t>is a JavaScript test runner, that is, a JavaScript library for creating, </a:t>
            </a:r>
            <a:r>
              <a:rPr lang="en-US" sz="2800" b="1" dirty="0"/>
              <a:t>running</a:t>
            </a:r>
            <a:r>
              <a:rPr lang="en-US" sz="2800" dirty="0"/>
              <a:t>, and </a:t>
            </a:r>
            <a:r>
              <a:rPr lang="en-US" sz="2800" b="1" dirty="0"/>
              <a:t>structuring tests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Jest ships as an NPM package, you can install it in any JavaScript project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Jest </a:t>
            </a:r>
            <a:r>
              <a:rPr lang="en-US" sz="2800" dirty="0"/>
              <a:t>is </a:t>
            </a:r>
            <a:r>
              <a:rPr lang="en-US" sz="2800" b="1" dirty="0"/>
              <a:t>one of the most popular test runner these days</a:t>
            </a:r>
            <a:r>
              <a:rPr lang="en-US" sz="2800" dirty="0"/>
              <a:t>, and the default choice for React projects.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01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0"/>
            <a:ext cx="10820400" cy="685800"/>
          </a:xfrm>
        </p:spPr>
        <p:txBody>
          <a:bodyPr/>
          <a:lstStyle/>
          <a:p>
            <a:r>
              <a:rPr lang="en-US" dirty="0" smtClean="0"/>
              <a:t>JEST SETUP</a:t>
            </a: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5778" r="27666" b="62667"/>
          <a:stretch/>
        </p:blipFill>
        <p:spPr bwMode="auto">
          <a:xfrm>
            <a:off x="548639" y="833120"/>
            <a:ext cx="849975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4000" r="26916" b="42964"/>
          <a:stretch/>
        </p:blipFill>
        <p:spPr bwMode="auto">
          <a:xfrm>
            <a:off x="548639" y="2143760"/>
            <a:ext cx="6938961" cy="275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31704" r="29834" b="42370"/>
          <a:stretch/>
        </p:blipFill>
        <p:spPr bwMode="auto">
          <a:xfrm>
            <a:off x="538480" y="4978400"/>
            <a:ext cx="534416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2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780" y="1329179"/>
            <a:ext cx="10727702" cy="1291473"/>
          </a:xfrm>
        </p:spPr>
        <p:txBody>
          <a:bodyPr/>
          <a:lstStyle/>
          <a:p>
            <a:pPr fontAlgn="base"/>
            <a:r>
              <a:rPr lang="en-US" sz="2400" dirty="0"/>
              <a:t>Jest includes describe, it and expect for you in every test file. You don't have to require them</a:t>
            </a:r>
            <a:r>
              <a:rPr lang="en-US" sz="2400" dirty="0" smtClean="0"/>
              <a:t>.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b="1" dirty="0"/>
              <a:t>describe</a:t>
            </a:r>
            <a:r>
              <a:rPr lang="en-US" sz="2400" dirty="0"/>
              <a:t> lets you wrap many tests together under one umbrella. (It is used for organizing your tests).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b="1" dirty="0"/>
              <a:t>it</a:t>
            </a:r>
            <a:r>
              <a:rPr lang="en-US" sz="2400" dirty="0"/>
              <a:t> lets you run a test.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b="1" dirty="0"/>
              <a:t>expect</a:t>
            </a:r>
            <a:r>
              <a:rPr lang="en-US" sz="2400" dirty="0"/>
              <a:t> lets you perform assertions. The test passes if all assertions passes.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61" y="384143"/>
            <a:ext cx="10820400" cy="685800"/>
          </a:xfrm>
        </p:spPr>
        <p:txBody>
          <a:bodyPr/>
          <a:lstStyle/>
          <a:p>
            <a:r>
              <a:rPr lang="en-US" sz="4000" dirty="0" smtClean="0"/>
              <a:t>WRITING TEST</a:t>
            </a:r>
            <a:endParaRPr lang="uk-UA" sz="4000" dirty="0"/>
          </a:p>
        </p:txBody>
      </p:sp>
    </p:spTree>
    <p:extLst>
      <p:ext uri="{BB962C8B-B14F-4D97-AF65-F5344CB8AC3E}">
        <p14:creationId xmlns:p14="http://schemas.microsoft.com/office/powerpoint/2010/main" val="14839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7F232F8-3DCC-42F6-918D-253C12D87F55}"/>
              </a:ext>
            </a:extLst>
          </p:cNvPr>
          <p:cNvSpPr txBox="1">
            <a:spLocks/>
          </p:cNvSpPr>
          <p:nvPr/>
        </p:nvSpPr>
        <p:spPr>
          <a:xfrm>
            <a:off x="546166" y="289875"/>
            <a:ext cx="10820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WRITING TEST</a:t>
            </a:r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44297" r="27500" b="40148"/>
          <a:stretch/>
        </p:blipFill>
        <p:spPr bwMode="auto">
          <a:xfrm>
            <a:off x="546165" y="1269999"/>
            <a:ext cx="8459590" cy="16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t="69778" r="27333" b="20000"/>
          <a:stretch/>
        </p:blipFill>
        <p:spPr bwMode="auto">
          <a:xfrm>
            <a:off x="546164" y="3139440"/>
            <a:ext cx="8493171" cy="104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t="38519" r="22750" b="18963"/>
          <a:stretch/>
        </p:blipFill>
        <p:spPr bwMode="auto">
          <a:xfrm>
            <a:off x="546166" y="4490720"/>
            <a:ext cx="5757357" cy="236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3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5" y="73059"/>
            <a:ext cx="10820400" cy="685800"/>
          </a:xfrm>
        </p:spPr>
        <p:txBody>
          <a:bodyPr/>
          <a:lstStyle/>
          <a:p>
            <a:pPr fontAlgn="auto">
              <a:spcAft>
                <a:spcPts val="0"/>
              </a:spcAft>
            </a:pPr>
            <a:r>
              <a:rPr lang="en-US" dirty="0"/>
              <a:t>WRITING TEST</a:t>
            </a:r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2" t="34519" r="24334" b="11556"/>
          <a:stretch/>
        </p:blipFill>
        <p:spPr bwMode="auto">
          <a:xfrm>
            <a:off x="608148" y="2833191"/>
            <a:ext cx="5245463" cy="28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0" t="27259" r="28059" b="56000"/>
          <a:stretch/>
        </p:blipFill>
        <p:spPr bwMode="auto">
          <a:xfrm>
            <a:off x="608148" y="975360"/>
            <a:ext cx="7733212" cy="160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5" y="73059"/>
            <a:ext cx="10820400" cy="685800"/>
          </a:xfrm>
        </p:spPr>
        <p:txBody>
          <a:bodyPr/>
          <a:lstStyle/>
          <a:p>
            <a:r>
              <a:rPr lang="en-US" dirty="0" smtClean="0"/>
              <a:t>MOCHA</a:t>
            </a:r>
            <a:endParaRPr lang="uk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538B34-5B01-4C18-9A86-345B2E5C8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833" y="1121790"/>
            <a:ext cx="9700181" cy="5096130"/>
          </a:xfrm>
        </p:spPr>
        <p:txBody>
          <a:bodyPr/>
          <a:lstStyle/>
          <a:p>
            <a:pPr fontAlgn="base"/>
            <a:r>
              <a:rPr lang="en-US" sz="2400" dirty="0"/>
              <a:t>Mocha.js is an open-source JavaScript test framework that runs on Node.js and in the browser. It’s designed for testing both </a:t>
            </a:r>
            <a:r>
              <a:rPr lang="en-US" sz="2400" dirty="0" smtClean="0"/>
              <a:t>synchronous </a:t>
            </a:r>
            <a:r>
              <a:rPr lang="en-US" sz="2400" dirty="0"/>
              <a:t>and asynchronous code with a very simple interface</a:t>
            </a:r>
            <a:r>
              <a:rPr lang="en-US" sz="2400" dirty="0" smtClean="0"/>
              <a:t>.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Mocha.js provides functions that execute in a specific order and logs the results in the terminal window. It also cleans the state of the software being tested to ensure that test cases run independently of each other</a:t>
            </a:r>
            <a:r>
              <a:rPr lang="en-US" sz="2400" dirty="0" smtClean="0"/>
              <a:t>.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While it can be used with most assertion libraries, Mocha.js is commonly used with Chai, a popular assertion library for Node.js and the browser.</a:t>
            </a:r>
          </a:p>
        </p:txBody>
      </p:sp>
    </p:spTree>
    <p:extLst>
      <p:ext uri="{BB962C8B-B14F-4D97-AF65-F5344CB8AC3E}">
        <p14:creationId xmlns:p14="http://schemas.microsoft.com/office/powerpoint/2010/main" val="19851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83276"/>
            <a:ext cx="10820400" cy="685800"/>
          </a:xfrm>
        </p:spPr>
        <p:txBody>
          <a:bodyPr/>
          <a:lstStyle/>
          <a:p>
            <a:r>
              <a:rPr lang="en-US" dirty="0" smtClean="0"/>
              <a:t>BDD &amp; MOCHA</a:t>
            </a:r>
            <a:endParaRPr lang="uk-UA" dirty="0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10"/>
          </p:nvPr>
        </p:nvSpPr>
        <p:spPr>
          <a:xfrm>
            <a:off x="854854" y="1127760"/>
            <a:ext cx="10615786" cy="4892616"/>
          </a:xfrm>
        </p:spPr>
        <p:txBody>
          <a:bodyPr/>
          <a:lstStyle/>
          <a:p>
            <a:r>
              <a:rPr lang="en-US" sz="3200" b="1" dirty="0"/>
              <a:t>Behavior-driven development (BDD)</a:t>
            </a:r>
            <a:r>
              <a:rPr lang="en-US" dirty="0"/>
              <a:t> </a:t>
            </a:r>
            <a:r>
              <a:rPr lang="en-US" sz="2400" dirty="0"/>
              <a:t>aims to help developers build software that is predictable, resilient to changes, and not error-prone. It evolved from test-driven development (TDD), which requires you to:</a:t>
            </a:r>
          </a:p>
          <a:p>
            <a:r>
              <a:rPr lang="en-US" sz="2400" dirty="0"/>
              <a:t>Write tests for the required software functionality</a:t>
            </a:r>
          </a:p>
          <a:p>
            <a:r>
              <a:rPr lang="en-US" sz="2400" dirty="0"/>
              <a:t>Run the tests for the software functionality</a:t>
            </a:r>
          </a:p>
          <a:p>
            <a:r>
              <a:rPr lang="en-US" sz="2400" dirty="0"/>
              <a:t>Implement the software functionality</a:t>
            </a:r>
          </a:p>
          <a:p>
            <a:r>
              <a:rPr lang="en-US" sz="2400" dirty="0"/>
              <a:t>Fix bugs and refactor until all tests pass</a:t>
            </a:r>
          </a:p>
          <a:p>
            <a:r>
              <a:rPr lang="en-US" sz="2400" dirty="0"/>
              <a:t>Repeat the cycle for any new functionality</a:t>
            </a:r>
          </a:p>
          <a:p>
            <a:r>
              <a:rPr lang="en-US" sz="2400" dirty="0"/>
              <a:t>The main difference between TDD and BDD is that BDD calls for writing test cases in a shared language to simplify communication between technical and nontechnical stakeholders, such as developers, QA teams, and business leaders.</a:t>
            </a:r>
          </a:p>
        </p:txBody>
      </p:sp>
    </p:spTree>
    <p:extLst>
      <p:ext uri="{BB962C8B-B14F-4D97-AF65-F5344CB8AC3E}">
        <p14:creationId xmlns:p14="http://schemas.microsoft.com/office/powerpoint/2010/main" val="19396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1996"/>
            <a:ext cx="10820400" cy="685800"/>
          </a:xfrm>
        </p:spPr>
        <p:txBody>
          <a:bodyPr/>
          <a:lstStyle/>
          <a:p>
            <a:r>
              <a:rPr lang="en-US" dirty="0" smtClean="0"/>
              <a:t>MOCHA SETUP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4" t="26667" r="24167" b="34518"/>
          <a:stretch/>
        </p:blipFill>
        <p:spPr bwMode="auto">
          <a:xfrm>
            <a:off x="660400" y="1026160"/>
            <a:ext cx="6461760" cy="266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26963" r="24833" b="24445"/>
          <a:stretch/>
        </p:blipFill>
        <p:spPr bwMode="auto">
          <a:xfrm>
            <a:off x="5339080" y="3525520"/>
            <a:ext cx="630936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9482" r="50000" b="63703"/>
          <a:stretch/>
        </p:blipFill>
        <p:spPr bwMode="auto">
          <a:xfrm>
            <a:off x="965863" y="5527040"/>
            <a:ext cx="4373217" cy="6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4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8C5F5-6CB3-4FAC-992E-C7AF0C1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0"/>
            <a:ext cx="10820400" cy="685800"/>
          </a:xfrm>
        </p:spPr>
        <p:txBody>
          <a:bodyPr/>
          <a:lstStyle/>
          <a:p>
            <a:r>
              <a:rPr lang="en-US" dirty="0" smtClean="0"/>
              <a:t>CHAI</a:t>
            </a:r>
            <a:endParaRPr lang="uk-UA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D815465-9810-4297-B7C7-CB93EFFC3510}"/>
              </a:ext>
            </a:extLst>
          </p:cNvPr>
          <p:cNvSpPr txBox="1">
            <a:spLocks/>
          </p:cNvSpPr>
          <p:nvPr/>
        </p:nvSpPr>
        <p:spPr>
          <a:xfrm>
            <a:off x="4192769" y="3282099"/>
            <a:ext cx="1510447" cy="61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uk-U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24593" r="21249" b="66370"/>
          <a:stretch/>
        </p:blipFill>
        <p:spPr bwMode="auto">
          <a:xfrm>
            <a:off x="585969" y="655320"/>
            <a:ext cx="7213600" cy="61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18666" r="21833" b="50519"/>
          <a:stretch/>
        </p:blipFill>
        <p:spPr bwMode="auto">
          <a:xfrm>
            <a:off x="585969" y="1376680"/>
            <a:ext cx="6729231" cy="19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52313" r="21917" b="21630"/>
          <a:stretch/>
        </p:blipFill>
        <p:spPr bwMode="auto">
          <a:xfrm>
            <a:off x="585969" y="3445784"/>
            <a:ext cx="6729231" cy="166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t="29185" r="23417" b="44444"/>
          <a:stretch/>
        </p:blipFill>
        <p:spPr bwMode="auto">
          <a:xfrm>
            <a:off x="585969" y="5170953"/>
            <a:ext cx="6729231" cy="168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93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C26BA086-93B2-44A2-8B1B-22E693D2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UNIT TESTING</a:t>
            </a:r>
            <a:endParaRPr lang="uk-UA" dirty="0"/>
          </a:p>
        </p:txBody>
      </p:sp>
      <p:sp>
        <p:nvSpPr>
          <p:cNvPr id="2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157899" y="2795309"/>
            <a:ext cx="5488758" cy="247233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uk-UA" sz="4000" dirty="0"/>
              <a:t> </a:t>
            </a:r>
            <a:r>
              <a:rPr lang="en-US" sz="3200" dirty="0"/>
              <a:t>WHY TESTING</a:t>
            </a:r>
            <a:r>
              <a:rPr lang="en-US" sz="3200" dirty="0" smtClean="0"/>
              <a:t>?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 smtClean="0"/>
              <a:t> </a:t>
            </a:r>
            <a:r>
              <a:rPr lang="en-US" sz="3200" dirty="0" smtClean="0"/>
              <a:t>TDD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/>
              <a:t>BDD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/>
              <a:t>JEST, MOCHA</a:t>
            </a:r>
            <a:endParaRPr lang="ru-RU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72" y="3254761"/>
            <a:ext cx="6640792" cy="20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FE6F92B3-0A64-344F-AACB-4E6E187D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28" y="329938"/>
            <a:ext cx="10820400" cy="685800"/>
          </a:xfrm>
        </p:spPr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658725" y="1818496"/>
            <a:ext cx="4344186" cy="316828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200" b="1" dirty="0"/>
              <a:t>Unit </a:t>
            </a:r>
            <a:r>
              <a:rPr lang="en-US" sz="3200" b="1" dirty="0" smtClean="0"/>
              <a:t>testing - </a:t>
            </a:r>
            <a:r>
              <a:rPr lang="en-US" sz="2800" dirty="0"/>
              <a:t>is a type of testing which is found at the bottom of the software testing pyramid. It involves breaking the codebase down into smaller parts (or units) and testing those in isolation</a:t>
            </a:r>
            <a:r>
              <a:rPr lang="en-US" sz="2800" dirty="0" smtClean="0"/>
              <a:t>.</a:t>
            </a:r>
            <a:endParaRPr lang="en-US" sz="2800" dirty="0"/>
          </a:p>
          <a:p>
            <a:pPr fontAlgn="auto">
              <a:spcAft>
                <a:spcPts val="0"/>
              </a:spcAft>
            </a:pPr>
            <a:endParaRPr lang="en-US" dirty="0" smtClean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uk-UA" dirty="0" smtClean="0"/>
          </a:p>
          <a:p>
            <a:pPr fontAlgn="auto"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6922418" y="1818496"/>
            <a:ext cx="4344186" cy="3129006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Depending on the type of programming language (or paradigm) these can be against anything you define as a unit, although the most common practice is against functions.</a:t>
            </a:r>
            <a:endParaRPr lang="en-US" sz="2800" dirty="0" smtClean="0"/>
          </a:p>
          <a:p>
            <a:pPr fontAlgn="auto">
              <a:spcAft>
                <a:spcPts val="0"/>
              </a:spcAft>
            </a:pPr>
            <a:endParaRPr lang="en-US" sz="2800" dirty="0"/>
          </a:p>
          <a:p>
            <a:pPr fontAlgn="auto">
              <a:spcAft>
                <a:spcPts val="0"/>
              </a:spcAft>
            </a:pPr>
            <a:endParaRPr lang="uk-UA" sz="2800" dirty="0" smtClean="0"/>
          </a:p>
          <a:p>
            <a:pPr fontAlgn="auto">
              <a:spcAft>
                <a:spcPts val="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15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A236E6E-CCA1-48F4-8FC1-2690E5DA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129619"/>
            <a:ext cx="10820400" cy="685800"/>
          </a:xfrm>
        </p:spPr>
        <p:txBody>
          <a:bodyPr/>
          <a:lstStyle/>
          <a:p>
            <a:r>
              <a:rPr lang="en-US" dirty="0" smtClean="0"/>
              <a:t>WHY TESTING?</a:t>
            </a:r>
            <a:endParaRPr lang="uk-U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7389" y="1025074"/>
            <a:ext cx="11434713" cy="5338020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 smtClean="0"/>
              <a:t>Protection</a:t>
            </a:r>
            <a:r>
              <a:rPr lang="en-US" dirty="0"/>
              <a:t> - Unit testing protects against introducing new or old bugs for defensive programming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Confidence</a:t>
            </a:r>
            <a:r>
              <a:rPr lang="en-US" dirty="0"/>
              <a:t> - You can add changes, or reuse or refactor code (both very common) and be sure you haven’t added a bug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Documentation</a:t>
            </a:r>
            <a:r>
              <a:rPr lang="en-US" dirty="0"/>
              <a:t> - Unit testing documents the behavior and flow of code so its easy for someone new to the code to understand it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Isolation</a:t>
            </a:r>
            <a:r>
              <a:rPr lang="en-US" dirty="0"/>
              <a:t> - It isolates a module from the entire feature. This approach forces you to think of a module by itself, and ask what is its job?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Quality</a:t>
            </a:r>
            <a:r>
              <a:rPr lang="en-US" dirty="0"/>
              <a:t> - As unit testing forces you to think about and use your own API, it enforces good/extendable interfaces and patterns. It can point out any tight coupling or over-complexity which should be addressed. Bad code is usually much harder to test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Industry Standard</a:t>
            </a:r>
            <a:r>
              <a:rPr lang="en-US" dirty="0"/>
              <a:t> - Unit testing is a common discipline these days, and is a requirement for a large portion of software companies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1" dirty="0"/>
              <a:t>Fewer bugs</a:t>
            </a:r>
            <a:r>
              <a:rPr lang="en-US" dirty="0"/>
              <a:t> - Substantial research suggests that applying testing to an application can reduce production bug density by 40% — 80%.</a:t>
            </a:r>
          </a:p>
          <a:p>
            <a:endParaRPr lang="en-US" dirty="0"/>
          </a:p>
          <a:p>
            <a:pPr fontAlgn="base"/>
            <a:endParaRPr lang="en-US" b="1" dirty="0"/>
          </a:p>
          <a:p>
            <a:pPr fontAlgn="base"/>
            <a:endParaRPr lang="en-US" dirty="0"/>
          </a:p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30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047"/>
            <a:ext cx="10820400" cy="685800"/>
          </a:xfrm>
        </p:spPr>
        <p:txBody>
          <a:bodyPr/>
          <a:lstStyle/>
          <a:p>
            <a:r>
              <a:rPr lang="en-US" dirty="0" smtClean="0"/>
              <a:t>EXAMPLE IN JAVASCRIPT</a:t>
            </a:r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34364" r="26160" b="14640"/>
          <a:stretch/>
        </p:blipFill>
        <p:spPr bwMode="auto">
          <a:xfrm>
            <a:off x="1696825" y="1187775"/>
            <a:ext cx="8097624" cy="47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10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9047"/>
            <a:ext cx="10820400" cy="685800"/>
          </a:xfrm>
        </p:spPr>
        <p:txBody>
          <a:bodyPr/>
          <a:lstStyle/>
          <a:p>
            <a:r>
              <a:rPr lang="en-US" dirty="0" smtClean="0"/>
              <a:t>TDD</a:t>
            </a:r>
            <a:endParaRPr lang="uk-UA" dirty="0"/>
          </a:p>
        </p:txBody>
      </p:sp>
      <p:sp>
        <p:nvSpPr>
          <p:cNvPr id="9" name="Місце для тексту 1"/>
          <p:cNvSpPr>
            <a:spLocks noGrp="1"/>
          </p:cNvSpPr>
          <p:nvPr>
            <p:ph type="body" sz="quarter" idx="4294967295"/>
          </p:nvPr>
        </p:nvSpPr>
        <p:spPr>
          <a:xfrm>
            <a:off x="282804" y="3562566"/>
            <a:ext cx="4338685" cy="28987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RULES: </a:t>
            </a:r>
          </a:p>
          <a:p>
            <a:r>
              <a:rPr lang="en-US" dirty="0" smtClean="0"/>
              <a:t> </a:t>
            </a:r>
            <a:r>
              <a:rPr lang="en-US" dirty="0"/>
              <a:t>Write only enough production code to make the failing unit test pass.</a:t>
            </a:r>
            <a:endParaRPr lang="ru-RU" dirty="0" smtClean="0"/>
          </a:p>
          <a:p>
            <a:r>
              <a:rPr lang="en-US" dirty="0" smtClean="0"/>
              <a:t>Write only enough of a unit test to fail.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uk-UA" dirty="0"/>
          </a:p>
        </p:txBody>
      </p:sp>
      <p:sp>
        <p:nvSpPr>
          <p:cNvPr id="10" name="Прямокутник 9"/>
          <p:cNvSpPr/>
          <p:nvPr/>
        </p:nvSpPr>
        <p:spPr>
          <a:xfrm>
            <a:off x="424205" y="1119591"/>
            <a:ext cx="690042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TDD</a:t>
            </a:r>
            <a:r>
              <a:rPr lang="en-US" sz="2400" dirty="0"/>
              <a:t> is often described as a </a:t>
            </a:r>
            <a:endParaRPr lang="en-US" sz="2400" dirty="0" smtClean="0"/>
          </a:p>
          <a:p>
            <a:r>
              <a:rPr lang="en-US" sz="3600" dirty="0" smtClean="0"/>
              <a:t>Red</a:t>
            </a:r>
          </a:p>
          <a:p>
            <a:r>
              <a:rPr lang="en-US" sz="3200" b="1" dirty="0" smtClean="0"/>
              <a:t>Green</a:t>
            </a:r>
          </a:p>
          <a:p>
            <a:r>
              <a:rPr lang="en-US" sz="3200" b="1" dirty="0" smtClean="0"/>
              <a:t>Refactor</a:t>
            </a:r>
            <a:r>
              <a:rPr lang="en-US" sz="2400" dirty="0" smtClean="0"/>
              <a:t> </a:t>
            </a:r>
            <a:r>
              <a:rPr lang="en-US" sz="2400" dirty="0"/>
              <a:t>cycle</a:t>
            </a:r>
            <a:endParaRPr 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 t="39150" r="20516" b="13539"/>
          <a:stretch/>
        </p:blipFill>
        <p:spPr bwMode="auto">
          <a:xfrm>
            <a:off x="5175315" y="2011475"/>
            <a:ext cx="5772124" cy="264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9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A4E5058-9026-462C-B16F-44D90B73F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678" y="893347"/>
            <a:ext cx="11361656" cy="2733773"/>
          </a:xfrm>
        </p:spPr>
        <p:txBody>
          <a:bodyPr/>
          <a:lstStyle/>
          <a:p>
            <a:r>
              <a:rPr lang="en-US" sz="2400" b="1" dirty="0" smtClean="0"/>
              <a:t>RED FASE: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This is the phase where you design how your code will be used by clients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You have to write a test that uses a piece of code as if it were already implemented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You write a test so that you can then write production code. You don’t write a test to test your code.</a:t>
            </a:r>
            <a:endParaRPr lang="en-US" sz="2400" b="1" dirty="0" smtClean="0"/>
          </a:p>
          <a:p>
            <a:endParaRPr lang="en-US" sz="2400" dirty="0" smtClean="0"/>
          </a:p>
          <a:p>
            <a:endParaRPr lang="en-US" sz="2000" dirty="0"/>
          </a:p>
          <a:p>
            <a:endParaRPr lang="uk-UA" sz="200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3" y="148473"/>
            <a:ext cx="10820400" cy="685800"/>
          </a:xfrm>
        </p:spPr>
        <p:txBody>
          <a:bodyPr/>
          <a:lstStyle/>
          <a:p>
            <a:r>
              <a:rPr lang="en-US" dirty="0" smtClean="0"/>
              <a:t>RFR FASES </a:t>
            </a:r>
            <a:endParaRPr lang="uk-UA" dirty="0"/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CA4E5058-9026-462C-B16F-44D90B73F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5872" y="3007153"/>
            <a:ext cx="7778685" cy="1800518"/>
          </a:xfrm>
          <a:solidFill>
            <a:schemeClr val="accent2"/>
          </a:solidFill>
        </p:spPr>
        <p:txBody>
          <a:bodyPr/>
          <a:lstStyle/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LeapYear.spec.jsdescribe</a:t>
            </a:r>
            <a:r>
              <a:rPr lang="en-US" sz="2000" dirty="0">
                <a:solidFill>
                  <a:srgbClr val="FFFF00"/>
                </a:solidFill>
              </a:rPr>
              <a:t>('Leap year calculator', () =&gt; </a:t>
            </a:r>
            <a:r>
              <a:rPr lang="en-US" sz="2000" dirty="0" smtClean="0">
                <a:solidFill>
                  <a:srgbClr val="FFFF00"/>
                </a:solidFill>
              </a:rPr>
              <a:t>{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 it</a:t>
            </a:r>
            <a:r>
              <a:rPr lang="en-US" sz="2000" dirty="0">
                <a:solidFill>
                  <a:srgbClr val="FFFF00"/>
                </a:solidFill>
              </a:rPr>
              <a:t>('should consider 1996 as leap', () =&gt; </a:t>
            </a:r>
            <a:r>
              <a:rPr lang="en-US" sz="2000" dirty="0" smtClean="0">
                <a:solidFill>
                  <a:srgbClr val="FFFF00"/>
                </a:solidFill>
              </a:rPr>
              <a:t>{     expect(</a:t>
            </a:r>
            <a:r>
              <a:rPr lang="en-US" sz="2000" dirty="0" err="1" smtClean="0">
                <a:solidFill>
                  <a:srgbClr val="FFFF00"/>
                </a:solidFill>
              </a:rPr>
              <a:t>LeapYear.isLeap</a:t>
            </a:r>
            <a:r>
              <a:rPr lang="en-US" sz="2000" dirty="0" smtClean="0">
                <a:solidFill>
                  <a:srgbClr val="FFFF00"/>
                </a:solidFill>
              </a:rPr>
              <a:t>(1996</a:t>
            </a:r>
            <a:r>
              <a:rPr lang="en-US" sz="2000" dirty="0">
                <a:solidFill>
                  <a:srgbClr val="FFFF00"/>
                </a:solidFill>
              </a:rPr>
              <a:t>)).</a:t>
            </a:r>
            <a:r>
              <a:rPr lang="en-US" sz="2000" dirty="0" err="1">
                <a:solidFill>
                  <a:srgbClr val="FFFF00"/>
                </a:solidFill>
              </a:rPr>
              <a:t>toBe</a:t>
            </a:r>
            <a:r>
              <a:rPr lang="en-US" sz="2000" dirty="0">
                <a:solidFill>
                  <a:srgbClr val="FFFF00"/>
                </a:solidFill>
              </a:rPr>
              <a:t>(true); });});</a:t>
            </a:r>
            <a:endParaRPr lang="uk-UA" sz="2000" dirty="0">
              <a:solidFill>
                <a:srgbClr val="FFFF00"/>
              </a:solidFill>
            </a:endParaRPr>
          </a:p>
        </p:txBody>
      </p:sp>
      <p:sp>
        <p:nvSpPr>
          <p:cNvPr id="7" name="Прямокутник 6"/>
          <p:cNvSpPr/>
          <p:nvPr/>
        </p:nvSpPr>
        <p:spPr>
          <a:xfrm>
            <a:off x="575033" y="5050984"/>
            <a:ext cx="92854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name of the leap year calculator is </a:t>
            </a:r>
            <a:r>
              <a:rPr lang="en-US" sz="2400" dirty="0" err="1"/>
              <a:t>LeapYear</a:t>
            </a:r>
            <a:endParaRPr lang="en-US" sz="2400" dirty="0"/>
          </a:p>
          <a:p>
            <a:r>
              <a:rPr lang="en-US" sz="2400" dirty="0" err="1"/>
              <a:t>isLeap</a:t>
            </a:r>
            <a:r>
              <a:rPr lang="en-US" sz="2400" dirty="0"/>
              <a:t>(...)is a static method of </a:t>
            </a:r>
            <a:r>
              <a:rPr lang="en-US" sz="2400" dirty="0" err="1"/>
              <a:t>LeapYear</a:t>
            </a:r>
            <a:endParaRPr lang="en-US" sz="2400" dirty="0"/>
          </a:p>
          <a:p>
            <a:r>
              <a:rPr lang="en-US" sz="2400" dirty="0" err="1"/>
              <a:t>isLeap</a:t>
            </a:r>
            <a:r>
              <a:rPr lang="en-US" sz="2400" dirty="0"/>
              <a:t>(...) takes a number (and not an array, for example) as an argument and returns true or false 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4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9C6E0AE2-DB35-40C9-B9A1-25494B29AECD}"/>
              </a:ext>
            </a:extLst>
          </p:cNvPr>
          <p:cNvSpPr txBox="1">
            <a:spLocks/>
          </p:cNvSpPr>
          <p:nvPr/>
        </p:nvSpPr>
        <p:spPr>
          <a:xfrm>
            <a:off x="895546" y="1015644"/>
            <a:ext cx="8955463" cy="5422863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GREEN FASE:</a:t>
            </a:r>
            <a:endParaRPr lang="en-US" sz="3200" b="1" dirty="0"/>
          </a:p>
          <a:p>
            <a:r>
              <a:rPr lang="en-US" sz="2400" dirty="0"/>
              <a:t>In this phase, you need to act like a programmer who has one simple task: write a straightforward solution that makes the test pass (and makes the alarming red on the test report becomes a friendly green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In this phase, you are allowed to violate best practices and even duplicate code. Code duplication will be removed in the refactor phase</a:t>
            </a:r>
            <a:r>
              <a:rPr lang="en-US" sz="2400" dirty="0" smtClean="0"/>
              <a:t>.</a:t>
            </a:r>
          </a:p>
          <a:p>
            <a:r>
              <a:rPr lang="en-US" sz="3200" b="1" dirty="0" smtClean="0"/>
              <a:t>TODO LIST:</a:t>
            </a:r>
          </a:p>
          <a:p>
            <a:r>
              <a:rPr lang="en-US" dirty="0"/>
              <a:t>Feature: Every year that is exactly divisible by four is a leap year, except for years that are exactly divisible by 100, but these centurial years are leap years if they are exactly divisible by 400</a:t>
            </a:r>
            <a:r>
              <a:rPr lang="en-US" dirty="0" smtClean="0"/>
              <a:t>.</a:t>
            </a:r>
          </a:p>
          <a:p>
            <a:r>
              <a:rPr lang="en-US" dirty="0" smtClean="0"/>
              <a:t>-divisible </a:t>
            </a:r>
            <a:r>
              <a:rPr lang="en-US" dirty="0"/>
              <a:t>by 4- but not by 100- years divisible by 400 are leap </a:t>
            </a:r>
            <a:r>
              <a:rPr lang="en-US" dirty="0" smtClean="0"/>
              <a:t>anyway</a:t>
            </a:r>
          </a:p>
          <a:p>
            <a:r>
              <a:rPr lang="en-US" dirty="0"/>
              <a:t>The to-do list is live: it changes while you are coding and, ideally, at the end of the feature implementation it will be blank.</a:t>
            </a:r>
            <a:endParaRPr lang="en-US" b="1" dirty="0" smtClean="0"/>
          </a:p>
          <a:p>
            <a:pPr fontAlgn="auto">
              <a:spcAft>
                <a:spcPts val="0"/>
              </a:spcAft>
            </a:pPr>
            <a:endParaRPr lang="ru-RU" sz="2400" dirty="0" smtClean="0"/>
          </a:p>
          <a:p>
            <a:pPr fontAlgn="auto">
              <a:spcAft>
                <a:spcPts val="0"/>
              </a:spcAft>
            </a:pPr>
            <a:endParaRPr lang="ru-RU" sz="2400" dirty="0" smtClean="0"/>
          </a:p>
        </p:txBody>
      </p:sp>
      <p:sp>
        <p:nvSpPr>
          <p:cNvPr id="5" name="Title 7">
            <a:extLst>
              <a:ext uri="{FF2B5EF4-FFF2-40B4-BE49-F238E27FC236}">
                <a16:creationId xmlns=""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43" y="-424205"/>
            <a:ext cx="10820400" cy="685800"/>
          </a:xfrm>
        </p:spPr>
        <p:txBody>
          <a:bodyPr/>
          <a:lstStyle/>
          <a:p>
            <a:r>
              <a:rPr lang="en-US" sz="4400" dirty="0" smtClean="0"/>
              <a:t>RFR FASES: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7969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AFA0E05-D6A3-44DB-8E1F-AE910448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20" y="261595"/>
            <a:ext cx="10820400" cy="685800"/>
          </a:xfrm>
        </p:spPr>
        <p:txBody>
          <a:bodyPr/>
          <a:lstStyle/>
          <a:p>
            <a:r>
              <a:rPr lang="en-US" dirty="0"/>
              <a:t>RFR </a:t>
            </a:r>
            <a:r>
              <a:rPr lang="en-US" dirty="0" smtClean="0"/>
              <a:t>FASES</a:t>
            </a:r>
            <a:endParaRPr lang="en-US" dirty="0"/>
          </a:p>
        </p:txBody>
      </p:sp>
      <p:sp>
        <p:nvSpPr>
          <p:cNvPr id="6" name="Місце для тексту 1"/>
          <p:cNvSpPr>
            <a:spLocks noGrp="1"/>
          </p:cNvSpPr>
          <p:nvPr>
            <p:ph type="body" sz="quarter" idx="10"/>
          </p:nvPr>
        </p:nvSpPr>
        <p:spPr>
          <a:xfrm>
            <a:off x="317316" y="1329806"/>
            <a:ext cx="11945804" cy="4542673"/>
          </a:xfrm>
        </p:spPr>
        <p:txBody>
          <a:bodyPr/>
          <a:lstStyle/>
          <a:p>
            <a:r>
              <a:rPr lang="en-US" sz="3200" b="1" dirty="0" smtClean="0"/>
              <a:t>REFACTOR FASE: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the refactor phase, you are allowed to change the code, while keeping all tests green, so that it becomes better. What “better” means is up to you. </a:t>
            </a:r>
            <a:endParaRPr lang="en-US" sz="2400" dirty="0" smtClean="0"/>
          </a:p>
          <a:p>
            <a:r>
              <a:rPr lang="en-US" sz="2400" dirty="0" smtClean="0"/>
              <a:t>But </a:t>
            </a:r>
            <a:r>
              <a:rPr lang="en-US" sz="2400" dirty="0"/>
              <a:t>there is something mandatory: </a:t>
            </a:r>
            <a:r>
              <a:rPr lang="en-US" sz="2800" b="1" dirty="0"/>
              <a:t>you have to remove code duplication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In the red phase, you’re showing off your skills to your users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But </a:t>
            </a:r>
            <a:r>
              <a:rPr lang="en-US" sz="2400" dirty="0"/>
              <a:t>in the refactor phase, you’re showing off your skills to the programmers who will read your implementation.</a:t>
            </a:r>
            <a:endParaRPr lang="en-US" sz="2400" dirty="0" smtClean="0"/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8564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Класична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http://schemas.microsoft.com/office/2006/metadata/properties"/>
    <ds:schemaRef ds:uri="835f28f2-30f1-4728-84d2-86d96e143488"/>
    <ds:schemaRef ds:uri="341e6018-ac0a-4dfb-8409-db9e0d25502e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6710</TotalTime>
  <Words>546</Words>
  <Application>Microsoft Office PowerPoint</Application>
  <PresentationFormat>Довільний</PresentationFormat>
  <Paragraphs>92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19</vt:i4>
      </vt:variant>
    </vt:vector>
  </HeadingPairs>
  <TitlesOfParts>
    <vt:vector size="22" baseType="lpstr">
      <vt:lpstr>1_GRADIENT THEME</vt:lpstr>
      <vt:lpstr>2_GRADIENT THEME</vt:lpstr>
      <vt:lpstr>2_DARK THEME</vt:lpstr>
      <vt:lpstr>JAVASCRIPT UNIT TESTING JEST, MOCHA TDD, BDD </vt:lpstr>
      <vt:lpstr>JAVASCRIPT UNIT TESTING</vt:lpstr>
      <vt:lpstr>UNIT TESTING</vt:lpstr>
      <vt:lpstr>WHY TESTING?</vt:lpstr>
      <vt:lpstr>EXAMPLE IN JAVASCRIPT</vt:lpstr>
      <vt:lpstr>TDD</vt:lpstr>
      <vt:lpstr>RFR FASES </vt:lpstr>
      <vt:lpstr>RFR FASES:</vt:lpstr>
      <vt:lpstr>RFR FASES</vt:lpstr>
      <vt:lpstr>JEST</vt:lpstr>
      <vt:lpstr>JEST SETUP</vt:lpstr>
      <vt:lpstr>WRITING TEST</vt:lpstr>
      <vt:lpstr>Презентація PowerPoint</vt:lpstr>
      <vt:lpstr>WRITING TEST</vt:lpstr>
      <vt:lpstr>MOCHA</vt:lpstr>
      <vt:lpstr>BDD &amp; MOCHA</vt:lpstr>
      <vt:lpstr>MOCHA SETUP</vt:lpstr>
      <vt:lpstr>CHAI</vt:lpstr>
      <vt:lpstr>Презентація PowerPoint</vt:lpstr>
    </vt:vector>
  </TitlesOfParts>
  <Company>Verint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Христина Митулінська</cp:lastModifiedBy>
  <cp:revision>113</cp:revision>
  <dcterms:created xsi:type="dcterms:W3CDTF">2018-11-02T13:55:27Z</dcterms:created>
  <dcterms:modified xsi:type="dcterms:W3CDTF">2021-03-31T11:33:14Z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